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4" r:id="rId1"/>
  </p:sldMasterIdLst>
  <p:notesMasterIdLst>
    <p:notesMasterId r:id="rId17"/>
  </p:notesMasterIdLst>
  <p:handoutMasterIdLst>
    <p:handoutMasterId r:id="rId18"/>
  </p:handoutMasterIdLst>
  <p:sldIdLst>
    <p:sldId id="256" r:id="rId2"/>
    <p:sldId id="326" r:id="rId3"/>
    <p:sldId id="343" r:id="rId4"/>
    <p:sldId id="354" r:id="rId5"/>
    <p:sldId id="355" r:id="rId6"/>
    <p:sldId id="344" r:id="rId7"/>
    <p:sldId id="345" r:id="rId8"/>
    <p:sldId id="346" r:id="rId9"/>
    <p:sldId id="347" r:id="rId10"/>
    <p:sldId id="348" r:id="rId11"/>
    <p:sldId id="349" r:id="rId12"/>
    <p:sldId id="350" r:id="rId13"/>
    <p:sldId id="351" r:id="rId14"/>
    <p:sldId id="352" r:id="rId15"/>
    <p:sldId id="353" r:id="rId16"/>
  </p:sldIdLst>
  <p:sldSz cx="12192000" cy="6858000"/>
  <p:notesSz cx="9926638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DC641"/>
    <a:srgbClr val="349A46"/>
    <a:srgbClr val="347C36"/>
    <a:srgbClr val="076A89"/>
    <a:srgbClr val="01B2F9"/>
    <a:srgbClr val="0189C0"/>
    <a:srgbClr val="429B45"/>
    <a:srgbClr val="079B45"/>
    <a:srgbClr val="F15E41"/>
    <a:srgbClr val="F588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Estilo com Tema 1 - Ênfas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Estilo com Tema 1 - Ênfas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2833802-FEF1-4C79-8D5D-14CF1EAF98D9}" styleName="Estilo Claro 2 - Ênfas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Estilo Médio 1 - Ênfase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5622798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EF5696-37C1-49FE-A14C-B60120159A5A}" type="datetimeFigureOut">
              <a:rPr lang="pt-BR" smtClean="0"/>
              <a:t>04/09/2017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5622798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70FBE2-A355-4F97-A654-7584A75D14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11560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5622798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38E4C5-4D62-4895-BF2A-F6285B0BECB7}" type="datetimeFigureOut">
              <a:rPr lang="pt-BR" smtClean="0"/>
              <a:t>04/09/2017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2924175" y="849313"/>
            <a:ext cx="4078288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992664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5622798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318294-28A5-4B44-A596-9AB8182149B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209507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02138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74969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47294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21711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292385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424527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928682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505916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10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631816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11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413614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411472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13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86089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14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106361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18294-28A5-4B44-A596-9AB8182149B0}" type="slidenum">
              <a:rPr lang="pt-BR" smtClean="0"/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63401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AE35E-26F5-4784-ACB4-EA1F9C5DA0AC}" type="datetime1">
              <a:rPr lang="en-US" smtClean="0"/>
              <a:t>9/4/2017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Instituto Federal Sul-rio-grandense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3991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1B5BD-F109-4537-A94C-B132C374CDD8}" type="datetime1">
              <a:rPr lang="en-US" smtClean="0"/>
              <a:t>9/4/2017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Instituto Federal Sul-rio-grandense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834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CB886-FD19-477B-B6A1-FFD069ED5CD8}" type="datetime1">
              <a:rPr lang="en-US" smtClean="0"/>
              <a:t>9/4/2017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Instituto Federal Sul-rio-grandense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24883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8F694-882F-43AB-82E6-E1C687BE3C15}" type="datetime1">
              <a:rPr lang="en-US" smtClean="0"/>
              <a:t>9/4/2017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Instituto Federal Sul-rio-grandense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4486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DCF77-050D-43CC-861F-8A25F16E0547}" type="datetime1">
              <a:rPr lang="en-US" smtClean="0"/>
              <a:t>9/4/2017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Instituto Federal Sul-rio-grandense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66747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8A5E4-80B5-4000-A8B8-F95AA5BE7AA1}" type="datetime1">
              <a:rPr lang="en-US" smtClean="0"/>
              <a:t>9/4/2017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Instituto Federal Sul-rio-grandense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2164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13AA2-3988-4A16-B59A-13EED14A0A00}" type="datetime1">
              <a:rPr lang="en-US" smtClean="0"/>
              <a:t>9/4/2017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Instituto Federal Sul-rio-grandense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4232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DA241-C0F1-4275-98A8-B1B37BCA6ED1}" type="datetime1">
              <a:rPr lang="en-US" smtClean="0"/>
              <a:t>9/4/2017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Instituto Federal Sul-rio-grandense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3374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A2700-0837-4394-8E91-0E4E961AB72E}" type="datetime1">
              <a:rPr lang="en-US" smtClean="0"/>
              <a:t>9/4/2017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Instituto Federal Sul-rio-grandense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0969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43392-3819-4C58-BA88-F7A08AF25EAD}" type="datetime1">
              <a:rPr lang="en-US" smtClean="0"/>
              <a:t>9/4/2017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Instituto Federal Sul-rio-grandense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6565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ACFA8-280D-4F36-80CF-EC94F2807989}" type="datetime1">
              <a:rPr lang="en-US" smtClean="0"/>
              <a:t>9/4/2017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Instituto Federal Sul-rio-grandense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1009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7B2173-6489-4A57-ABD7-F8EB3CE86049}" type="datetime1">
              <a:rPr lang="en-US" smtClean="0"/>
              <a:t>9/4/2017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pt-BR" dirty="0" smtClean="0"/>
              <a:t>Instituto Federal Sul-rio-grandense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1254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1"/>
            <a:ext cx="12192000" cy="211618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347C36"/>
              </a:solidFill>
            </a:endParaRP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1524" y="1"/>
            <a:ext cx="1084332" cy="2508069"/>
          </a:xfrm>
          <a:prstGeom prst="rect">
            <a:avLst/>
          </a:prstGeom>
        </p:spPr>
      </p:pic>
      <p:sp>
        <p:nvSpPr>
          <p:cNvPr id="18" name="Retângulo 17"/>
          <p:cNvSpPr/>
          <p:nvPr/>
        </p:nvSpPr>
        <p:spPr>
          <a:xfrm>
            <a:off x="2264229" y="3497963"/>
            <a:ext cx="751352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altLang="pt-BR" dirty="0" smtClean="0">
                <a:latin typeface="Trebuchet MS" panose="020B0603020202020204" pitchFamily="34" charset="0"/>
              </a:rPr>
              <a:t/>
            </a:r>
            <a:br>
              <a:rPr lang="pt-BR" altLang="pt-BR" dirty="0" smtClean="0">
                <a:latin typeface="Trebuchet MS" panose="020B0603020202020204" pitchFamily="34" charset="0"/>
              </a:rPr>
            </a:br>
            <a:r>
              <a:rPr lang="pt-BR" altLang="pt-BR" sz="4400" b="1" dirty="0">
                <a:solidFill>
                  <a:srgbClr val="8DC641"/>
                </a:solidFill>
                <a:latin typeface="Trebuchet MS" panose="020B0603020202020204" pitchFamily="34" charset="0"/>
              </a:rPr>
              <a:t>P</a:t>
            </a:r>
            <a:r>
              <a:rPr lang="pt-BR" altLang="pt-BR" sz="4400" b="1" dirty="0" smtClean="0">
                <a:solidFill>
                  <a:srgbClr val="8DC641"/>
                </a:solidFill>
                <a:latin typeface="Trebuchet MS" panose="020B0603020202020204" pitchFamily="34" charset="0"/>
              </a:rPr>
              <a:t>lanejamento Anual 2018</a:t>
            </a:r>
          </a:p>
        </p:txBody>
      </p:sp>
      <p:sp>
        <p:nvSpPr>
          <p:cNvPr id="19" name="Retângulo 18"/>
          <p:cNvSpPr/>
          <p:nvPr/>
        </p:nvSpPr>
        <p:spPr>
          <a:xfrm>
            <a:off x="4135290" y="6101547"/>
            <a:ext cx="37714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altLang="pt-BR" sz="1400" b="1" dirty="0" smtClean="0">
                <a:solidFill>
                  <a:srgbClr val="8DC641"/>
                </a:solidFill>
                <a:latin typeface="Trebuchet MS" panose="020B0603020202020204" pitchFamily="34" charset="0"/>
              </a:rPr>
              <a:t>Diretoria de Desenvolvimento Institucional</a:t>
            </a:r>
          </a:p>
          <a:p>
            <a:pPr algn="ctr"/>
            <a:r>
              <a:rPr lang="pt-BR" sz="1400" b="1" dirty="0" smtClean="0">
                <a:solidFill>
                  <a:srgbClr val="8DC641"/>
                </a:solidFill>
                <a:latin typeface="Trebuchet MS" panose="020B0603020202020204" pitchFamily="34" charset="0"/>
              </a:rPr>
              <a:t>Coordenadoria de Gestão Estratégica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42" y="583951"/>
            <a:ext cx="4037171" cy="1350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867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102249" y="-211138"/>
            <a:ext cx="2787461" cy="375884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838200" y="2281881"/>
            <a:ext cx="10515600" cy="3895082"/>
          </a:xfrm>
        </p:spPr>
        <p:txBody>
          <a:bodyPr anchor="ctr">
            <a:normAutofit lnSpcReduction="10000"/>
          </a:bodyPr>
          <a:lstStyle/>
          <a:p>
            <a:pPr algn="just">
              <a:spcAft>
                <a:spcPts val="600"/>
              </a:spcAft>
            </a:pPr>
            <a:r>
              <a:rPr lang="pt-BR" dirty="0" smtClean="0"/>
              <a:t>Planejamento </a:t>
            </a:r>
          </a:p>
          <a:p>
            <a:pPr lvl="1" algn="just">
              <a:spcAft>
                <a:spcPts val="600"/>
              </a:spcAft>
            </a:pPr>
            <a:r>
              <a:rPr lang="pt-BR" dirty="0" smtClean="0"/>
              <a:t>processo </a:t>
            </a:r>
            <a:r>
              <a:rPr lang="pt-BR" dirty="0"/>
              <a:t>contínuo e dinâmico </a:t>
            </a:r>
            <a:endParaRPr lang="pt-BR" dirty="0" smtClean="0"/>
          </a:p>
          <a:p>
            <a:pPr lvl="1" algn="just">
              <a:spcAft>
                <a:spcPts val="600"/>
              </a:spcAft>
            </a:pPr>
            <a:r>
              <a:rPr lang="pt-BR" dirty="0" smtClean="0"/>
              <a:t>realizar </a:t>
            </a:r>
            <a:r>
              <a:rPr lang="pt-BR" dirty="0"/>
              <a:t>a escolha consciente de ações orientadas para atingir um objetivo </a:t>
            </a:r>
            <a:r>
              <a:rPr lang="pt-BR" dirty="0" smtClean="0"/>
              <a:t>futuro</a:t>
            </a:r>
          </a:p>
          <a:p>
            <a:pPr marL="0" indent="0" algn="just">
              <a:spcAft>
                <a:spcPts val="600"/>
              </a:spcAft>
              <a:buNone/>
            </a:pPr>
            <a:endParaRPr lang="pt-BR" dirty="0" smtClean="0"/>
          </a:p>
          <a:p>
            <a:pPr algn="just">
              <a:spcAft>
                <a:spcPts val="600"/>
              </a:spcAft>
            </a:pPr>
            <a:r>
              <a:rPr lang="pt-BR" dirty="0"/>
              <a:t>Objetivo do Planejamento </a:t>
            </a:r>
            <a:r>
              <a:rPr lang="pt-BR" dirty="0" smtClean="0"/>
              <a:t>Anual</a:t>
            </a:r>
          </a:p>
          <a:p>
            <a:pPr lvl="1" algn="just">
              <a:spcAft>
                <a:spcPts val="600"/>
              </a:spcAft>
            </a:pPr>
            <a:r>
              <a:rPr lang="pt-BR" dirty="0" smtClean="0"/>
              <a:t>definir </a:t>
            </a:r>
            <a:r>
              <a:rPr lang="pt-BR" dirty="0"/>
              <a:t>quais ações serão realizadas durante o ano, com foco, principalmente, no atingimento das metas e objetivos estabelecidos no PDI 2014-2019</a:t>
            </a:r>
            <a:r>
              <a:rPr lang="pt-BR" dirty="0" smtClean="0"/>
              <a:t>.</a:t>
            </a:r>
          </a:p>
        </p:txBody>
      </p:sp>
      <p:sp>
        <p:nvSpPr>
          <p:cNvPr id="8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Instituto Federal Sul-rio-grandense</a:t>
            </a:r>
            <a:endParaRPr lang="en-US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15" name="Retângulo 14"/>
          <p:cNvSpPr/>
          <p:nvPr/>
        </p:nvSpPr>
        <p:spPr>
          <a:xfrm>
            <a:off x="0" y="0"/>
            <a:ext cx="12192000" cy="211618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347C36"/>
              </a:solidFill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539933" y="396372"/>
            <a:ext cx="751352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dirty="0">
                <a:solidFill>
                  <a:schemeClr val="bg1"/>
                </a:solidFill>
                <a:latin typeface="Trebuchet MS" panose="020B0603020202020204" pitchFamily="34" charset="0"/>
              </a:rPr>
              <a:t/>
            </a:r>
            <a:br>
              <a:rPr lang="pt-BR" altLang="pt-BR" dirty="0">
                <a:solidFill>
                  <a:schemeClr val="bg1"/>
                </a:solidFill>
                <a:latin typeface="Trebuchet MS" panose="020B0603020202020204" pitchFamily="34" charset="0"/>
              </a:rPr>
            </a:br>
            <a:r>
              <a:rPr lang="pt-BR" altLang="pt-BR" sz="44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Planejamento Anual 2018</a:t>
            </a: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-50151" y="-363538"/>
            <a:ext cx="2787461" cy="375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116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102249" y="-211138"/>
            <a:ext cx="2787461" cy="375884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838200" y="2281881"/>
            <a:ext cx="10515600" cy="3895082"/>
          </a:xfrm>
        </p:spPr>
        <p:txBody>
          <a:bodyPr anchor="ctr"/>
          <a:lstStyle/>
          <a:p>
            <a:pPr algn="just">
              <a:spcAft>
                <a:spcPts val="600"/>
              </a:spcAft>
            </a:pPr>
            <a:r>
              <a:rPr lang="pt-BR" dirty="0" smtClean="0"/>
              <a:t>Balizadores do Planejamento Anual</a:t>
            </a:r>
            <a:endParaRPr lang="pt-BR" dirty="0"/>
          </a:p>
          <a:p>
            <a:pPr lvl="1"/>
            <a:r>
              <a:rPr lang="pt-BR" dirty="0"/>
              <a:t>Plano de Desenvolvimento Institucional; </a:t>
            </a:r>
          </a:p>
          <a:p>
            <a:pPr lvl="1"/>
            <a:r>
              <a:rPr lang="pt-BR" dirty="0" smtClean="0"/>
              <a:t>Relatório </a:t>
            </a:r>
            <a:r>
              <a:rPr lang="pt-BR" dirty="0"/>
              <a:t>da Avaliação Institucional; </a:t>
            </a:r>
          </a:p>
          <a:p>
            <a:pPr lvl="1"/>
            <a:r>
              <a:rPr lang="pt-BR" dirty="0" smtClean="0"/>
              <a:t>Orçamento </a:t>
            </a:r>
            <a:r>
              <a:rPr lang="pt-BR" dirty="0"/>
              <a:t>previsto para a unidade; </a:t>
            </a:r>
          </a:p>
          <a:p>
            <a:pPr lvl="1"/>
            <a:r>
              <a:rPr lang="pt-BR" dirty="0" smtClean="0"/>
              <a:t>Demandas </a:t>
            </a:r>
            <a:r>
              <a:rPr lang="pt-BR" dirty="0"/>
              <a:t>locais. </a:t>
            </a:r>
          </a:p>
          <a:p>
            <a:pPr lvl="1" algn="just">
              <a:spcAft>
                <a:spcPts val="600"/>
              </a:spcAft>
            </a:pPr>
            <a:endParaRPr lang="pt-BR" dirty="0" smtClean="0"/>
          </a:p>
        </p:txBody>
      </p:sp>
      <p:sp>
        <p:nvSpPr>
          <p:cNvPr id="8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Instituto Federal Sul-rio-grandense</a:t>
            </a:r>
            <a:endParaRPr lang="en-US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15" name="Retângulo 14"/>
          <p:cNvSpPr/>
          <p:nvPr/>
        </p:nvSpPr>
        <p:spPr>
          <a:xfrm>
            <a:off x="0" y="0"/>
            <a:ext cx="12192000" cy="211618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347C36"/>
              </a:solidFill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539933" y="396372"/>
            <a:ext cx="751352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dirty="0">
                <a:solidFill>
                  <a:schemeClr val="bg1"/>
                </a:solidFill>
                <a:latin typeface="Trebuchet MS" panose="020B0603020202020204" pitchFamily="34" charset="0"/>
              </a:rPr>
              <a:t/>
            </a:r>
            <a:br>
              <a:rPr lang="pt-BR" altLang="pt-BR" dirty="0">
                <a:solidFill>
                  <a:schemeClr val="bg1"/>
                </a:solidFill>
                <a:latin typeface="Trebuchet MS" panose="020B0603020202020204" pitchFamily="34" charset="0"/>
              </a:rPr>
            </a:br>
            <a:r>
              <a:rPr lang="pt-BR" altLang="pt-BR" sz="44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Planejamento Anual 2018</a:t>
            </a: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-50151" y="-363538"/>
            <a:ext cx="2787461" cy="375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08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102249" y="-211138"/>
            <a:ext cx="2787461" cy="375884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838200" y="2281881"/>
            <a:ext cx="10515600" cy="3895082"/>
          </a:xfrm>
        </p:spPr>
        <p:txBody>
          <a:bodyPr anchor="ctr">
            <a:normAutofit lnSpcReduction="10000"/>
          </a:bodyPr>
          <a:lstStyle/>
          <a:p>
            <a:pPr algn="just">
              <a:spcAft>
                <a:spcPts val="600"/>
              </a:spcAft>
            </a:pPr>
            <a:r>
              <a:rPr lang="pt-BR" dirty="0" smtClean="0"/>
              <a:t>Plano de Desenvolvimento Institucional 2014-2019</a:t>
            </a:r>
          </a:p>
          <a:p>
            <a:pPr algn="just">
              <a:spcAft>
                <a:spcPts val="600"/>
              </a:spcAft>
            </a:pPr>
            <a:r>
              <a:rPr lang="pt-BR" dirty="0" smtClean="0"/>
              <a:t>Elaborado para um período de 5 anos</a:t>
            </a:r>
          </a:p>
          <a:p>
            <a:r>
              <a:rPr lang="pt-BR" dirty="0"/>
              <a:t>Documento que identifica a Instituição no que diz respeito à:</a:t>
            </a:r>
          </a:p>
          <a:p>
            <a:pPr lvl="1"/>
            <a:r>
              <a:rPr lang="pt-BR" dirty="0"/>
              <a:t>Filosofia de trabalho;</a:t>
            </a:r>
          </a:p>
          <a:p>
            <a:pPr lvl="1"/>
            <a:r>
              <a:rPr lang="pt-BR" dirty="0"/>
              <a:t>Missão a que se propõe;</a:t>
            </a:r>
          </a:p>
          <a:p>
            <a:pPr lvl="1"/>
            <a:r>
              <a:rPr lang="pt-BR" dirty="0"/>
              <a:t>Diretrizes pedagógicas que orientam suas ações;</a:t>
            </a:r>
          </a:p>
          <a:p>
            <a:pPr lvl="1"/>
            <a:r>
              <a:rPr lang="pt-BR" dirty="0"/>
              <a:t>Estrutura organizacional;</a:t>
            </a:r>
          </a:p>
          <a:p>
            <a:pPr lvl="1"/>
            <a:r>
              <a:rPr lang="pt-BR" dirty="0"/>
              <a:t>Atividades acadêmicas que desenvolve e/ou que pretende desenvolver</a:t>
            </a:r>
            <a:r>
              <a:rPr lang="pt-BR" dirty="0" smtClean="0"/>
              <a:t>.</a:t>
            </a:r>
          </a:p>
        </p:txBody>
      </p:sp>
      <p:sp>
        <p:nvSpPr>
          <p:cNvPr id="8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Instituto Federal Sul-rio-grandense</a:t>
            </a:r>
            <a:endParaRPr lang="en-US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15" name="Retângulo 14"/>
          <p:cNvSpPr/>
          <p:nvPr/>
        </p:nvSpPr>
        <p:spPr>
          <a:xfrm>
            <a:off x="0" y="0"/>
            <a:ext cx="12192000" cy="211618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347C36"/>
              </a:solidFill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539933" y="396372"/>
            <a:ext cx="751352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dirty="0">
                <a:solidFill>
                  <a:schemeClr val="bg1"/>
                </a:solidFill>
                <a:latin typeface="Trebuchet MS" panose="020B0603020202020204" pitchFamily="34" charset="0"/>
              </a:rPr>
              <a:t/>
            </a:r>
            <a:br>
              <a:rPr lang="pt-BR" altLang="pt-BR" dirty="0">
                <a:solidFill>
                  <a:schemeClr val="bg1"/>
                </a:solidFill>
                <a:latin typeface="Trebuchet MS" panose="020B0603020202020204" pitchFamily="34" charset="0"/>
              </a:rPr>
            </a:br>
            <a:r>
              <a:rPr lang="pt-BR" altLang="pt-BR" sz="44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Planejamento Anual 2018</a:t>
            </a: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-50151" y="-363538"/>
            <a:ext cx="2787461" cy="375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243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102249" y="-211138"/>
            <a:ext cx="2787461" cy="375884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838200" y="2281881"/>
            <a:ext cx="10515600" cy="3895082"/>
          </a:xfrm>
        </p:spPr>
        <p:txBody>
          <a:bodyPr anchor="ctr">
            <a:normAutofit/>
          </a:bodyPr>
          <a:lstStyle/>
          <a:p>
            <a:pPr algn="just">
              <a:spcAft>
                <a:spcPts val="600"/>
              </a:spcAft>
            </a:pPr>
            <a:r>
              <a:rPr lang="pt-BR" dirty="0" smtClean="0"/>
              <a:t>Plano de Desenvolvimento Institucional 2014-2019</a:t>
            </a:r>
          </a:p>
          <a:p>
            <a:pPr algn="just">
              <a:spcAft>
                <a:spcPts val="600"/>
              </a:spcAft>
            </a:pPr>
            <a:r>
              <a:rPr lang="pt-BR" dirty="0" smtClean="0"/>
              <a:t>Eixos: </a:t>
            </a:r>
          </a:p>
          <a:p>
            <a:pPr lvl="1" algn="just">
              <a:spcAft>
                <a:spcPts val="600"/>
              </a:spcAft>
            </a:pPr>
            <a:r>
              <a:rPr lang="pt-BR" dirty="0" smtClean="0"/>
              <a:t>Planejamento, Avaliação e Desenvolvimento Institucional</a:t>
            </a:r>
          </a:p>
          <a:p>
            <a:pPr lvl="1" algn="just">
              <a:spcAft>
                <a:spcPts val="600"/>
              </a:spcAft>
            </a:pPr>
            <a:r>
              <a:rPr lang="pt-BR" dirty="0" smtClean="0"/>
              <a:t>Políticas Acadêmicas</a:t>
            </a:r>
          </a:p>
          <a:p>
            <a:pPr lvl="1" algn="just">
              <a:spcAft>
                <a:spcPts val="600"/>
              </a:spcAft>
            </a:pPr>
            <a:r>
              <a:rPr lang="pt-BR" dirty="0" smtClean="0"/>
              <a:t>Políticas de Gestão</a:t>
            </a:r>
          </a:p>
          <a:p>
            <a:pPr lvl="1" algn="just">
              <a:spcAft>
                <a:spcPts val="600"/>
              </a:spcAft>
            </a:pPr>
            <a:r>
              <a:rPr lang="pt-BR" dirty="0" smtClean="0"/>
              <a:t>Infraestrutura</a:t>
            </a:r>
          </a:p>
          <a:p>
            <a:pPr algn="just">
              <a:spcAft>
                <a:spcPts val="600"/>
              </a:spcAft>
            </a:pPr>
            <a:r>
              <a:rPr lang="pt-BR" dirty="0" smtClean="0"/>
              <a:t>Divididos por objetivos (6) e metas (50)</a:t>
            </a:r>
          </a:p>
        </p:txBody>
      </p:sp>
      <p:sp>
        <p:nvSpPr>
          <p:cNvPr id="8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Instituto Federal Sul-rio-grandense</a:t>
            </a:r>
            <a:endParaRPr lang="en-US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15" name="Retângulo 14"/>
          <p:cNvSpPr/>
          <p:nvPr/>
        </p:nvSpPr>
        <p:spPr>
          <a:xfrm>
            <a:off x="0" y="0"/>
            <a:ext cx="12192000" cy="211618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347C36"/>
              </a:solidFill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539933" y="396372"/>
            <a:ext cx="751352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dirty="0">
                <a:solidFill>
                  <a:schemeClr val="bg1"/>
                </a:solidFill>
                <a:latin typeface="Trebuchet MS" panose="020B0603020202020204" pitchFamily="34" charset="0"/>
              </a:rPr>
              <a:t/>
            </a:r>
            <a:br>
              <a:rPr lang="pt-BR" altLang="pt-BR" dirty="0">
                <a:solidFill>
                  <a:schemeClr val="bg1"/>
                </a:solidFill>
                <a:latin typeface="Trebuchet MS" panose="020B0603020202020204" pitchFamily="34" charset="0"/>
              </a:rPr>
            </a:br>
            <a:r>
              <a:rPr lang="pt-BR" altLang="pt-BR" sz="44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Planejamento Anual 2018</a:t>
            </a: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-50151" y="-363538"/>
            <a:ext cx="2787461" cy="375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350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102249" y="-211138"/>
            <a:ext cx="2787461" cy="375884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838200" y="2281881"/>
            <a:ext cx="10515600" cy="3895082"/>
          </a:xfrm>
        </p:spPr>
        <p:txBody>
          <a:bodyPr anchor="ctr">
            <a:normAutofit/>
          </a:bodyPr>
          <a:lstStyle/>
          <a:p>
            <a:r>
              <a:rPr lang="pt-BR" dirty="0" smtClean="0"/>
              <a:t>Atribuições </a:t>
            </a:r>
            <a:r>
              <a:rPr lang="pt-BR" dirty="0"/>
              <a:t>das comissões locais: </a:t>
            </a:r>
          </a:p>
          <a:p>
            <a:pPr lvl="1"/>
            <a:r>
              <a:rPr lang="pt-BR" dirty="0" smtClean="0"/>
              <a:t>Marcar </a:t>
            </a:r>
            <a:r>
              <a:rPr lang="pt-BR" dirty="0"/>
              <a:t>reuniões para discussão do planejamento, abertas à comunidade, divulgando dia, horário e local; </a:t>
            </a:r>
          </a:p>
          <a:p>
            <a:pPr lvl="1"/>
            <a:r>
              <a:rPr lang="pt-BR" dirty="0" smtClean="0"/>
              <a:t>Incentivar </a:t>
            </a:r>
            <a:r>
              <a:rPr lang="pt-BR" dirty="0"/>
              <a:t>a participação de toda a comunidade acadêmica; </a:t>
            </a:r>
          </a:p>
          <a:p>
            <a:pPr lvl="1"/>
            <a:r>
              <a:rPr lang="pt-BR" dirty="0" smtClean="0"/>
              <a:t>Conduzir </a:t>
            </a:r>
            <a:r>
              <a:rPr lang="pt-BR" dirty="0"/>
              <a:t>as reuniões; </a:t>
            </a:r>
          </a:p>
          <a:p>
            <a:pPr lvl="1"/>
            <a:r>
              <a:rPr lang="pt-BR" dirty="0" smtClean="0"/>
              <a:t>Divulgar </a:t>
            </a:r>
            <a:r>
              <a:rPr lang="pt-BR" dirty="0"/>
              <a:t>entre a comunidade as ações propostas e os encaminhamentos dados a partir das reuniões; </a:t>
            </a:r>
          </a:p>
          <a:p>
            <a:pPr lvl="1"/>
            <a:r>
              <a:rPr lang="pt-BR" dirty="0" smtClean="0"/>
              <a:t>Orientar</a:t>
            </a:r>
            <a:r>
              <a:rPr lang="pt-BR" dirty="0"/>
              <a:t>, conforme este documento, a escrita/elaboração das ações; </a:t>
            </a:r>
          </a:p>
          <a:p>
            <a:pPr lvl="1"/>
            <a:r>
              <a:rPr lang="pt-BR" dirty="0" smtClean="0"/>
              <a:t>Compilar </a:t>
            </a:r>
            <a:r>
              <a:rPr lang="pt-BR" dirty="0"/>
              <a:t>as ações propostas, preenchendo a planilha que será encaminhada à DDI. </a:t>
            </a:r>
          </a:p>
        </p:txBody>
      </p:sp>
      <p:sp>
        <p:nvSpPr>
          <p:cNvPr id="8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Instituto Federal Sul-rio-grandense</a:t>
            </a:r>
            <a:endParaRPr lang="en-US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15" name="Retângulo 14"/>
          <p:cNvSpPr/>
          <p:nvPr/>
        </p:nvSpPr>
        <p:spPr>
          <a:xfrm>
            <a:off x="0" y="0"/>
            <a:ext cx="12192000" cy="211618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347C36"/>
              </a:solidFill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539933" y="396372"/>
            <a:ext cx="751352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dirty="0">
                <a:solidFill>
                  <a:schemeClr val="bg1"/>
                </a:solidFill>
                <a:latin typeface="Trebuchet MS" panose="020B0603020202020204" pitchFamily="34" charset="0"/>
              </a:rPr>
              <a:t/>
            </a:r>
            <a:br>
              <a:rPr lang="pt-BR" altLang="pt-BR" dirty="0">
                <a:solidFill>
                  <a:schemeClr val="bg1"/>
                </a:solidFill>
                <a:latin typeface="Trebuchet MS" panose="020B0603020202020204" pitchFamily="34" charset="0"/>
              </a:rPr>
            </a:br>
            <a:r>
              <a:rPr lang="pt-BR" altLang="pt-BR" sz="44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Planejamento Anual 2018</a:t>
            </a: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-50151" y="-363538"/>
            <a:ext cx="2787461" cy="375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15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102249" y="-211138"/>
            <a:ext cx="2787461" cy="375884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838200" y="2281881"/>
            <a:ext cx="10515600" cy="3895082"/>
          </a:xfrm>
        </p:spPr>
        <p:txBody>
          <a:bodyPr anchor="ctr">
            <a:normAutofit/>
          </a:bodyPr>
          <a:lstStyle/>
          <a:p>
            <a:r>
              <a:rPr lang="pt-BR" dirty="0" smtClean="0"/>
              <a:t>Estrutura do </a:t>
            </a:r>
            <a:r>
              <a:rPr lang="pt-BR" dirty="0"/>
              <a:t>Planejamento Anual </a:t>
            </a:r>
            <a:r>
              <a:rPr lang="pt-BR" dirty="0" smtClean="0"/>
              <a:t>2018:</a:t>
            </a:r>
            <a:endParaRPr lang="pt-BR" dirty="0"/>
          </a:p>
          <a:p>
            <a:pPr lvl="1"/>
            <a:r>
              <a:rPr lang="pt-BR" dirty="0" smtClean="0"/>
              <a:t>Plano </a:t>
            </a:r>
            <a:r>
              <a:rPr lang="pt-BR" dirty="0"/>
              <a:t>de Atuação Sistêmica do IFSul; </a:t>
            </a:r>
          </a:p>
          <a:p>
            <a:pPr lvl="1"/>
            <a:r>
              <a:rPr lang="pt-BR" dirty="0" smtClean="0"/>
              <a:t>Plano </a:t>
            </a:r>
            <a:r>
              <a:rPr lang="pt-BR" dirty="0"/>
              <a:t>de Ação (da reitoria e dos câmpus); </a:t>
            </a:r>
          </a:p>
          <a:p>
            <a:pPr lvl="1"/>
            <a:r>
              <a:rPr lang="pt-BR" dirty="0" smtClean="0"/>
              <a:t>Plano </a:t>
            </a:r>
            <a:r>
              <a:rPr lang="pt-BR" dirty="0"/>
              <a:t>de Obras; </a:t>
            </a:r>
          </a:p>
          <a:p>
            <a:pPr lvl="1"/>
            <a:r>
              <a:rPr lang="pt-BR" dirty="0" smtClean="0"/>
              <a:t>Plano </a:t>
            </a:r>
            <a:r>
              <a:rPr lang="pt-BR" dirty="0"/>
              <a:t>de Tecnologia da </a:t>
            </a:r>
            <a:r>
              <a:rPr lang="pt-BR" dirty="0" smtClean="0"/>
              <a:t>Informação.</a:t>
            </a:r>
            <a:endParaRPr lang="pt-BR" dirty="0"/>
          </a:p>
        </p:txBody>
      </p:sp>
      <p:sp>
        <p:nvSpPr>
          <p:cNvPr id="8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Instituto Federal Sul-rio-grandense</a:t>
            </a:r>
            <a:endParaRPr lang="en-US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15" name="Retângulo 14"/>
          <p:cNvSpPr/>
          <p:nvPr/>
        </p:nvSpPr>
        <p:spPr>
          <a:xfrm>
            <a:off x="0" y="0"/>
            <a:ext cx="12192000" cy="211618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347C36"/>
              </a:solidFill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539933" y="396372"/>
            <a:ext cx="751352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dirty="0">
                <a:solidFill>
                  <a:schemeClr val="bg1"/>
                </a:solidFill>
                <a:latin typeface="Trebuchet MS" panose="020B0603020202020204" pitchFamily="34" charset="0"/>
              </a:rPr>
              <a:t/>
            </a:r>
            <a:br>
              <a:rPr lang="pt-BR" altLang="pt-BR" dirty="0">
                <a:solidFill>
                  <a:schemeClr val="bg1"/>
                </a:solidFill>
                <a:latin typeface="Trebuchet MS" panose="020B0603020202020204" pitchFamily="34" charset="0"/>
              </a:rPr>
            </a:br>
            <a:r>
              <a:rPr lang="pt-BR" altLang="pt-BR" sz="44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Planejamento Anual 2018</a:t>
            </a: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-50151" y="-363538"/>
            <a:ext cx="2787461" cy="375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188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102249" y="-211138"/>
            <a:ext cx="2787461" cy="375884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838200" y="2281881"/>
            <a:ext cx="10515600" cy="3895082"/>
          </a:xfrm>
        </p:spPr>
        <p:txBody>
          <a:bodyPr anchor="ctr">
            <a:normAutofit fontScale="92500" lnSpcReduction="10000"/>
          </a:bodyPr>
          <a:lstStyle/>
          <a:p>
            <a:r>
              <a:rPr lang="pt-BR" dirty="0"/>
              <a:t>Plano de Atuação Sistêmica do </a:t>
            </a:r>
            <a:r>
              <a:rPr lang="pt-BR" dirty="0" smtClean="0"/>
              <a:t>IFSul</a:t>
            </a:r>
          </a:p>
          <a:p>
            <a:pPr lvl="1"/>
            <a:r>
              <a:rPr lang="pt-BR" dirty="0" smtClean="0"/>
              <a:t>elaborado </a:t>
            </a:r>
            <a:r>
              <a:rPr lang="pt-BR" dirty="0"/>
              <a:t>pelas Pró-reitorias e Diretorias sistêmicas da </a:t>
            </a:r>
            <a:r>
              <a:rPr lang="pt-BR" dirty="0" smtClean="0"/>
              <a:t>Reitoria</a:t>
            </a:r>
          </a:p>
          <a:p>
            <a:pPr lvl="1"/>
            <a:r>
              <a:rPr lang="pt-BR" dirty="0" smtClean="0"/>
              <a:t>ações </a:t>
            </a:r>
            <a:r>
              <a:rPr lang="pt-BR" dirty="0"/>
              <a:t>que envolvem a instituição como um todo </a:t>
            </a:r>
            <a:endParaRPr lang="pt-BR" dirty="0" smtClean="0"/>
          </a:p>
          <a:p>
            <a:pPr lvl="1"/>
            <a:r>
              <a:rPr lang="pt-BR" dirty="0"/>
              <a:t>a</a:t>
            </a:r>
            <a:r>
              <a:rPr lang="pt-BR" dirty="0" smtClean="0"/>
              <a:t>ções que necessitam </a:t>
            </a:r>
            <a:r>
              <a:rPr lang="pt-BR" dirty="0"/>
              <a:t>de articulação e trabalho conjunto dos câmpus e reitoria (participação, envolvimento e/ou </a:t>
            </a:r>
            <a:r>
              <a:rPr lang="pt-BR" dirty="0" smtClean="0"/>
              <a:t>recursos</a:t>
            </a:r>
            <a:r>
              <a:rPr lang="pt-BR" dirty="0"/>
              <a:t>)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/>
              <a:t>Plano de Ação da </a:t>
            </a:r>
            <a:r>
              <a:rPr lang="pt-BR" dirty="0" smtClean="0"/>
              <a:t>unidade </a:t>
            </a:r>
          </a:p>
          <a:p>
            <a:pPr lvl="1"/>
            <a:r>
              <a:rPr lang="pt-BR" dirty="0" smtClean="0"/>
              <a:t>parte </a:t>
            </a:r>
            <a:r>
              <a:rPr lang="pt-BR" dirty="0"/>
              <a:t>do Planejamento Anual destinada às ações discutidas </a:t>
            </a:r>
            <a:r>
              <a:rPr lang="pt-BR" dirty="0" smtClean="0"/>
              <a:t>internamente</a:t>
            </a:r>
          </a:p>
          <a:p>
            <a:pPr lvl="1"/>
            <a:r>
              <a:rPr lang="pt-BR" dirty="0" smtClean="0"/>
              <a:t>realizadas </a:t>
            </a:r>
            <a:r>
              <a:rPr lang="pt-BR" dirty="0"/>
              <a:t>diretamente por cada unidade (</a:t>
            </a:r>
            <a:r>
              <a:rPr lang="pt-BR" dirty="0" smtClean="0"/>
              <a:t>câmpus/reitoria)</a:t>
            </a:r>
          </a:p>
          <a:p>
            <a:pPr lvl="1"/>
            <a:r>
              <a:rPr lang="pt-BR" dirty="0" smtClean="0"/>
              <a:t>recursos </a:t>
            </a:r>
            <a:r>
              <a:rPr lang="pt-BR" dirty="0"/>
              <a:t>orçamentários próprios </a:t>
            </a:r>
            <a:endParaRPr lang="pt-BR" dirty="0" smtClean="0"/>
          </a:p>
          <a:p>
            <a:pPr lvl="1"/>
            <a:r>
              <a:rPr lang="pt-BR" dirty="0" smtClean="0"/>
              <a:t>gerando </a:t>
            </a:r>
            <a:r>
              <a:rPr lang="pt-BR" dirty="0"/>
              <a:t>impacto direto na própria </a:t>
            </a:r>
            <a:r>
              <a:rPr lang="pt-BR" dirty="0" smtClean="0"/>
              <a:t>unidade</a:t>
            </a:r>
            <a:endParaRPr lang="pt-BR" dirty="0"/>
          </a:p>
        </p:txBody>
      </p:sp>
      <p:sp>
        <p:nvSpPr>
          <p:cNvPr id="8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Instituto Federal Sul-rio-grandense</a:t>
            </a:r>
            <a:endParaRPr lang="en-US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15" name="Retângulo 14"/>
          <p:cNvSpPr/>
          <p:nvPr/>
        </p:nvSpPr>
        <p:spPr>
          <a:xfrm>
            <a:off x="0" y="0"/>
            <a:ext cx="12192000" cy="211618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347C36"/>
              </a:solidFill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539933" y="396372"/>
            <a:ext cx="751352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dirty="0">
                <a:solidFill>
                  <a:schemeClr val="bg1"/>
                </a:solidFill>
                <a:latin typeface="Trebuchet MS" panose="020B0603020202020204" pitchFamily="34" charset="0"/>
              </a:rPr>
              <a:t/>
            </a:r>
            <a:br>
              <a:rPr lang="pt-BR" altLang="pt-BR" dirty="0">
                <a:solidFill>
                  <a:schemeClr val="bg1"/>
                </a:solidFill>
                <a:latin typeface="Trebuchet MS" panose="020B0603020202020204" pitchFamily="34" charset="0"/>
              </a:rPr>
            </a:br>
            <a:r>
              <a:rPr lang="pt-BR" altLang="pt-BR" sz="44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Planejamento Anual 2018</a:t>
            </a: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-50151" y="-363538"/>
            <a:ext cx="2787461" cy="375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87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102249" y="-211138"/>
            <a:ext cx="2787461" cy="375884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838200" y="2281881"/>
            <a:ext cx="10515600" cy="3895082"/>
          </a:xfrm>
        </p:spPr>
        <p:txBody>
          <a:bodyPr anchor="ctr">
            <a:normAutofit fontScale="85000" lnSpcReduction="10000"/>
          </a:bodyPr>
          <a:lstStyle/>
          <a:p>
            <a:r>
              <a:rPr lang="pt-BR" dirty="0"/>
              <a:t>Plano de Obras </a:t>
            </a:r>
          </a:p>
          <a:p>
            <a:pPr lvl="1"/>
            <a:r>
              <a:rPr lang="pt-BR" dirty="0" smtClean="0"/>
              <a:t>Baseado nas demandas encaminhadas pelos câmpus</a:t>
            </a:r>
          </a:p>
          <a:p>
            <a:pPr lvl="1"/>
            <a:r>
              <a:rPr lang="pt-BR" dirty="0" smtClean="0"/>
              <a:t>Prioridades</a:t>
            </a:r>
          </a:p>
          <a:p>
            <a:pPr lvl="1"/>
            <a:r>
              <a:rPr lang="pt-BR" dirty="0" smtClean="0"/>
              <a:t>Previsão </a:t>
            </a:r>
            <a:r>
              <a:rPr lang="pt-BR" dirty="0"/>
              <a:t>dos recursos </a:t>
            </a:r>
            <a:r>
              <a:rPr lang="pt-BR" dirty="0" smtClean="0"/>
              <a:t>necessários</a:t>
            </a:r>
          </a:p>
          <a:p>
            <a:r>
              <a:rPr lang="pt-BR" dirty="0" smtClean="0"/>
              <a:t>DPO - analisará quais ações são viáveis </a:t>
            </a:r>
            <a:r>
              <a:rPr lang="pt-BR" dirty="0"/>
              <a:t>de serem executadas em </a:t>
            </a:r>
            <a:r>
              <a:rPr lang="pt-BR" dirty="0" smtClean="0"/>
              <a:t>2018</a:t>
            </a:r>
            <a:endParaRPr lang="pt-BR" dirty="0"/>
          </a:p>
          <a:p>
            <a:r>
              <a:rPr lang="pt-BR" dirty="0"/>
              <a:t>D</a:t>
            </a:r>
            <a:r>
              <a:rPr lang="pt-BR" dirty="0" smtClean="0"/>
              <a:t>isponibilidade orçamentária</a:t>
            </a:r>
          </a:p>
          <a:p>
            <a:pPr lvl="1"/>
            <a:r>
              <a:rPr lang="pt-BR" dirty="0" smtClean="0"/>
              <a:t>Recursos próprios </a:t>
            </a:r>
          </a:p>
          <a:p>
            <a:pPr lvl="1"/>
            <a:r>
              <a:rPr lang="pt-BR" dirty="0" smtClean="0"/>
              <a:t>Termo </a:t>
            </a:r>
            <a:r>
              <a:rPr lang="pt-BR" dirty="0"/>
              <a:t>de Execução Descentralizada (TED) </a:t>
            </a:r>
            <a:endParaRPr lang="pt-BR" dirty="0" smtClean="0"/>
          </a:p>
          <a:p>
            <a:pPr lvl="1"/>
            <a:r>
              <a:rPr lang="pt-BR" dirty="0"/>
              <a:t>E</a:t>
            </a:r>
            <a:r>
              <a:rPr lang="pt-BR" dirty="0" smtClean="0"/>
              <a:t>mendas parlamentares</a:t>
            </a:r>
            <a:endParaRPr lang="pt-BR" dirty="0"/>
          </a:p>
          <a:p>
            <a:r>
              <a:rPr lang="pt-BR" dirty="0" smtClean="0"/>
              <a:t>Incluídas as </a:t>
            </a:r>
            <a:r>
              <a:rPr lang="pt-BR" dirty="0"/>
              <a:t>ações relacionadas às necessidades identificadas pela </a:t>
            </a:r>
            <a:r>
              <a:rPr lang="pt-BR" dirty="0" smtClean="0"/>
              <a:t>DPO </a:t>
            </a:r>
            <a:endParaRPr lang="pt-BR" dirty="0"/>
          </a:p>
        </p:txBody>
      </p:sp>
      <p:sp>
        <p:nvSpPr>
          <p:cNvPr id="8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Instituto Federal Sul-rio-grandense</a:t>
            </a:r>
            <a:endParaRPr lang="en-US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15" name="Retângulo 14"/>
          <p:cNvSpPr/>
          <p:nvPr/>
        </p:nvSpPr>
        <p:spPr>
          <a:xfrm>
            <a:off x="0" y="0"/>
            <a:ext cx="12192000" cy="211618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347C36"/>
              </a:solidFill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539933" y="396372"/>
            <a:ext cx="751352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dirty="0">
                <a:solidFill>
                  <a:schemeClr val="bg1"/>
                </a:solidFill>
                <a:latin typeface="Trebuchet MS" panose="020B0603020202020204" pitchFamily="34" charset="0"/>
              </a:rPr>
              <a:t/>
            </a:r>
            <a:br>
              <a:rPr lang="pt-BR" altLang="pt-BR" dirty="0">
                <a:solidFill>
                  <a:schemeClr val="bg1"/>
                </a:solidFill>
                <a:latin typeface="Trebuchet MS" panose="020B0603020202020204" pitchFamily="34" charset="0"/>
              </a:rPr>
            </a:br>
            <a:r>
              <a:rPr lang="pt-BR" altLang="pt-BR" sz="44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Planejamento Anual 2018</a:t>
            </a: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-50151" y="-363538"/>
            <a:ext cx="2787461" cy="375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154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102249" y="-211138"/>
            <a:ext cx="2787461" cy="375884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838200" y="2281881"/>
            <a:ext cx="10515600" cy="3895082"/>
          </a:xfrm>
        </p:spPr>
        <p:txBody>
          <a:bodyPr anchor="ctr">
            <a:normAutofit lnSpcReduction="10000"/>
          </a:bodyPr>
          <a:lstStyle/>
          <a:p>
            <a:r>
              <a:rPr lang="pt-BR" dirty="0"/>
              <a:t>Plano de Tecnologia da Informação </a:t>
            </a:r>
          </a:p>
          <a:p>
            <a:pPr lvl="1"/>
            <a:r>
              <a:rPr lang="pt-BR" dirty="0" smtClean="0"/>
              <a:t>Baseado nas demandas encaminhas pelos câmpus</a:t>
            </a:r>
          </a:p>
          <a:p>
            <a:pPr lvl="1"/>
            <a:r>
              <a:rPr lang="pt-BR" dirty="0" smtClean="0"/>
              <a:t>Prioridades</a:t>
            </a:r>
          </a:p>
          <a:p>
            <a:pPr lvl="1"/>
            <a:r>
              <a:rPr lang="pt-BR" dirty="0" smtClean="0"/>
              <a:t>Previsão dos recursos necessários</a:t>
            </a:r>
            <a:endParaRPr lang="pt-BR" dirty="0"/>
          </a:p>
          <a:p>
            <a:r>
              <a:rPr lang="pt-BR" dirty="0" smtClean="0"/>
              <a:t>DTI – analisará a vinculação </a:t>
            </a:r>
            <a:r>
              <a:rPr lang="pt-BR" dirty="0"/>
              <a:t>ao </a:t>
            </a:r>
            <a:r>
              <a:rPr lang="pt-BR" dirty="0" smtClean="0"/>
              <a:t>PDTI e quais ações são viáveis </a:t>
            </a:r>
            <a:r>
              <a:rPr lang="pt-BR" dirty="0"/>
              <a:t>de serem executadas em </a:t>
            </a:r>
            <a:r>
              <a:rPr lang="pt-BR" dirty="0" smtClean="0"/>
              <a:t>2018.</a:t>
            </a:r>
          </a:p>
          <a:p>
            <a:r>
              <a:rPr lang="pt-BR" dirty="0" smtClean="0"/>
              <a:t>Disponibilidade </a:t>
            </a:r>
            <a:r>
              <a:rPr lang="pt-BR" dirty="0"/>
              <a:t>orçamentária prevista para </a:t>
            </a:r>
            <a:r>
              <a:rPr lang="pt-BR" dirty="0" smtClean="0"/>
              <a:t>2018</a:t>
            </a:r>
            <a:endParaRPr lang="pt-BR" dirty="0"/>
          </a:p>
          <a:p>
            <a:r>
              <a:rPr lang="pt-BR" dirty="0" smtClean="0"/>
              <a:t>Incluídas as </a:t>
            </a:r>
            <a:r>
              <a:rPr lang="pt-BR" dirty="0"/>
              <a:t>ações relacionadas às necessidades identificadas pela </a:t>
            </a:r>
            <a:r>
              <a:rPr lang="pt-BR" dirty="0" smtClean="0"/>
              <a:t>DTI</a:t>
            </a:r>
            <a:endParaRPr lang="pt-BR" dirty="0"/>
          </a:p>
        </p:txBody>
      </p:sp>
      <p:sp>
        <p:nvSpPr>
          <p:cNvPr id="8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Instituto Federal Sul-rio-grandense</a:t>
            </a:r>
            <a:endParaRPr lang="en-US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15" name="Retângulo 14"/>
          <p:cNvSpPr/>
          <p:nvPr/>
        </p:nvSpPr>
        <p:spPr>
          <a:xfrm>
            <a:off x="0" y="0"/>
            <a:ext cx="12192000" cy="211618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347C36"/>
              </a:solidFill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539933" y="396372"/>
            <a:ext cx="751352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dirty="0">
                <a:solidFill>
                  <a:schemeClr val="bg1"/>
                </a:solidFill>
                <a:latin typeface="Trebuchet MS" panose="020B0603020202020204" pitchFamily="34" charset="0"/>
              </a:rPr>
              <a:t/>
            </a:r>
            <a:br>
              <a:rPr lang="pt-BR" altLang="pt-BR" dirty="0">
                <a:solidFill>
                  <a:schemeClr val="bg1"/>
                </a:solidFill>
                <a:latin typeface="Trebuchet MS" panose="020B0603020202020204" pitchFamily="34" charset="0"/>
              </a:rPr>
            </a:br>
            <a:r>
              <a:rPr lang="pt-BR" altLang="pt-BR" sz="44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Planejamento Anual 2018</a:t>
            </a: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-83103" y="-390524"/>
            <a:ext cx="2787461" cy="375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890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102249" y="-211138"/>
            <a:ext cx="2787461" cy="375884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838200" y="2281881"/>
            <a:ext cx="10515600" cy="3895082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pt-BR" sz="5000" dirty="0" smtClean="0"/>
              <a:t>Ação</a:t>
            </a:r>
            <a:endParaRPr lang="pt-BR" sz="5000" dirty="0"/>
          </a:p>
          <a:p>
            <a:pPr marL="0" indent="0" algn="ctr">
              <a:buNone/>
            </a:pPr>
            <a:r>
              <a:rPr lang="pt-BR" dirty="0" smtClean="0"/>
              <a:t>Conjunto de tarefas que deverão ser cumpridas para que, em conjunto, contribuam para produzir o alcance da meta estabelecida </a:t>
            </a:r>
            <a:endParaRPr lang="pt-BR" dirty="0"/>
          </a:p>
        </p:txBody>
      </p:sp>
      <p:sp>
        <p:nvSpPr>
          <p:cNvPr id="8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Instituto Federal Sul-rio-grandense</a:t>
            </a:r>
            <a:endParaRPr lang="en-US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15" name="Retângulo 14"/>
          <p:cNvSpPr/>
          <p:nvPr/>
        </p:nvSpPr>
        <p:spPr>
          <a:xfrm>
            <a:off x="0" y="0"/>
            <a:ext cx="12192000" cy="211618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347C36"/>
              </a:solidFill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539933" y="396372"/>
            <a:ext cx="751352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dirty="0">
                <a:solidFill>
                  <a:schemeClr val="bg1"/>
                </a:solidFill>
                <a:latin typeface="Trebuchet MS" panose="020B0603020202020204" pitchFamily="34" charset="0"/>
              </a:rPr>
              <a:t/>
            </a:r>
            <a:br>
              <a:rPr lang="pt-BR" altLang="pt-BR" dirty="0">
                <a:solidFill>
                  <a:schemeClr val="bg1"/>
                </a:solidFill>
                <a:latin typeface="Trebuchet MS" panose="020B0603020202020204" pitchFamily="34" charset="0"/>
              </a:rPr>
            </a:br>
            <a:r>
              <a:rPr lang="pt-BR" altLang="pt-BR" sz="44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Planejamento Anual 2018</a:t>
            </a: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-83103" y="-390524"/>
            <a:ext cx="2787461" cy="375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189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102249" y="-211138"/>
            <a:ext cx="2787461" cy="375884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838200" y="2281881"/>
            <a:ext cx="10515600" cy="3895082"/>
          </a:xfrm>
        </p:spPr>
        <p:txBody>
          <a:bodyPr anchor="ctr">
            <a:normAutofit/>
          </a:bodyPr>
          <a:lstStyle/>
          <a:p>
            <a:r>
              <a:rPr lang="pt-BR" dirty="0" smtClean="0"/>
              <a:t>Plano de Ação do câmpus:</a:t>
            </a:r>
          </a:p>
          <a:p>
            <a:endParaRPr lang="pt-BR" dirty="0" smtClean="0"/>
          </a:p>
          <a:p>
            <a:pPr lvl="1"/>
            <a:r>
              <a:rPr lang="pt-BR" dirty="0" smtClean="0"/>
              <a:t>Uma </a:t>
            </a:r>
            <a:r>
              <a:rPr lang="pt-BR" dirty="0"/>
              <a:t>ação deve refletir uma disposição da unidade em executar atividades ou projetos que levem a um </a:t>
            </a:r>
            <a:r>
              <a:rPr lang="pt-BR" dirty="0" smtClean="0"/>
              <a:t>resultado.</a:t>
            </a:r>
            <a:endParaRPr lang="pt-BR" dirty="0"/>
          </a:p>
          <a:p>
            <a:endParaRPr lang="pt-BR" dirty="0" smtClean="0"/>
          </a:p>
          <a:p>
            <a:pPr lvl="1"/>
            <a:r>
              <a:rPr lang="pt-BR" dirty="0"/>
              <a:t>A</a:t>
            </a:r>
            <a:r>
              <a:rPr lang="pt-BR" dirty="0" smtClean="0"/>
              <a:t>lém </a:t>
            </a:r>
            <a:r>
              <a:rPr lang="pt-BR" dirty="0"/>
              <a:t>disso, deve-se refletir sobre o impacto que a realização da ação trará para </a:t>
            </a:r>
            <a:r>
              <a:rPr lang="pt-BR" dirty="0" smtClean="0"/>
              <a:t>o câmpus e </a:t>
            </a:r>
            <a:r>
              <a:rPr lang="pt-BR" dirty="0"/>
              <a:t>para o </a:t>
            </a:r>
            <a:r>
              <a:rPr lang="pt-BR" dirty="0" smtClean="0"/>
              <a:t>IFSul.</a:t>
            </a:r>
            <a:endParaRPr lang="pt-BR" dirty="0"/>
          </a:p>
        </p:txBody>
      </p:sp>
      <p:sp>
        <p:nvSpPr>
          <p:cNvPr id="8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Instituto Federal Sul-rio-grandense</a:t>
            </a:r>
            <a:endParaRPr lang="en-US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15" name="Retângulo 14"/>
          <p:cNvSpPr/>
          <p:nvPr/>
        </p:nvSpPr>
        <p:spPr>
          <a:xfrm>
            <a:off x="0" y="0"/>
            <a:ext cx="12192000" cy="211618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347C36"/>
              </a:solidFill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539933" y="396372"/>
            <a:ext cx="751352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dirty="0">
                <a:solidFill>
                  <a:schemeClr val="bg1"/>
                </a:solidFill>
                <a:latin typeface="Trebuchet MS" panose="020B0603020202020204" pitchFamily="34" charset="0"/>
              </a:rPr>
              <a:t/>
            </a:r>
            <a:br>
              <a:rPr lang="pt-BR" altLang="pt-BR" dirty="0">
                <a:solidFill>
                  <a:schemeClr val="bg1"/>
                </a:solidFill>
                <a:latin typeface="Trebuchet MS" panose="020B0603020202020204" pitchFamily="34" charset="0"/>
              </a:rPr>
            </a:br>
            <a:r>
              <a:rPr lang="pt-BR" altLang="pt-BR" sz="44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Planejamento Anual 2018</a:t>
            </a: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-83103" y="-390524"/>
            <a:ext cx="2787461" cy="375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984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102249" y="-211138"/>
            <a:ext cx="2787461" cy="375884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838200" y="2281881"/>
            <a:ext cx="10515600" cy="3895082"/>
          </a:xfrm>
        </p:spPr>
        <p:txBody>
          <a:bodyPr anchor="ctr">
            <a:normAutofit fontScale="85000" lnSpcReduction="20000"/>
          </a:bodyPr>
          <a:lstStyle/>
          <a:p>
            <a:r>
              <a:rPr lang="pt-BR" dirty="0" smtClean="0"/>
              <a:t>Foco das ações do Plano de Ação:</a:t>
            </a:r>
          </a:p>
          <a:p>
            <a:endParaRPr lang="pt-BR" dirty="0"/>
          </a:p>
          <a:p>
            <a:pPr lvl="1"/>
            <a:r>
              <a:rPr lang="pt-BR" dirty="0"/>
              <a:t>Solução de </a:t>
            </a:r>
            <a:r>
              <a:rPr lang="pt-BR" dirty="0" smtClean="0"/>
              <a:t>problemas </a:t>
            </a:r>
            <a:r>
              <a:rPr lang="pt-BR" dirty="0"/>
              <a:t>que tenham sido </a:t>
            </a:r>
            <a:r>
              <a:rPr lang="pt-BR" dirty="0" smtClean="0"/>
              <a:t>identificados</a:t>
            </a:r>
          </a:p>
          <a:p>
            <a:pPr lvl="2"/>
            <a:r>
              <a:rPr lang="pt-BR" dirty="0" smtClean="0"/>
              <a:t>Ex</a:t>
            </a:r>
            <a:r>
              <a:rPr lang="pt-BR" dirty="0"/>
              <a:t>: revisar contratos de serviços terceirizados buscando otimizar os recursos </a:t>
            </a:r>
            <a:r>
              <a:rPr lang="pt-BR" dirty="0" smtClean="0"/>
              <a:t>orçamentários </a:t>
            </a:r>
          </a:p>
          <a:p>
            <a:pPr marL="457200" lvl="1" indent="0">
              <a:buNone/>
            </a:pPr>
            <a:endParaRPr lang="pt-BR" dirty="0"/>
          </a:p>
          <a:p>
            <a:pPr lvl="1"/>
            <a:r>
              <a:rPr lang="pt-BR" dirty="0" smtClean="0"/>
              <a:t>Busca </a:t>
            </a:r>
            <a:r>
              <a:rPr lang="pt-BR" dirty="0"/>
              <a:t>de </a:t>
            </a:r>
            <a:r>
              <a:rPr lang="pt-BR" dirty="0" smtClean="0"/>
              <a:t>melhorias (considerando </a:t>
            </a:r>
            <a:r>
              <a:rPr lang="pt-BR" dirty="0"/>
              <a:t>a necessidade ou a capacidade da unidade em melhorar os processos </a:t>
            </a:r>
            <a:r>
              <a:rPr lang="pt-BR" dirty="0" smtClean="0"/>
              <a:t>existentes)</a:t>
            </a:r>
          </a:p>
          <a:p>
            <a:pPr lvl="2"/>
            <a:r>
              <a:rPr lang="pt-BR" dirty="0" smtClean="0"/>
              <a:t>Ex</a:t>
            </a:r>
            <a:r>
              <a:rPr lang="pt-BR" dirty="0"/>
              <a:t>: revisar as matrizes curriculares com vistas a adequação às demandas de </a:t>
            </a:r>
            <a:r>
              <a:rPr lang="pt-BR" dirty="0" smtClean="0"/>
              <a:t>formação</a:t>
            </a:r>
          </a:p>
          <a:p>
            <a:pPr marL="457200" lvl="1" indent="0">
              <a:buNone/>
            </a:pPr>
            <a:endParaRPr lang="pt-BR" dirty="0"/>
          </a:p>
          <a:p>
            <a:pPr lvl="1"/>
            <a:r>
              <a:rPr lang="pt-BR" dirty="0"/>
              <a:t>I</a:t>
            </a:r>
            <a:r>
              <a:rPr lang="pt-BR" dirty="0" smtClean="0"/>
              <a:t>niciativas </a:t>
            </a:r>
            <a:r>
              <a:rPr lang="pt-BR" dirty="0"/>
              <a:t>que buscam resultados </a:t>
            </a:r>
            <a:r>
              <a:rPr lang="pt-BR" dirty="0" smtClean="0"/>
              <a:t>positivos (impacto </a:t>
            </a:r>
            <a:r>
              <a:rPr lang="pt-BR" dirty="0"/>
              <a:t>significativo para a unidade e para a </a:t>
            </a:r>
            <a:r>
              <a:rPr lang="pt-BR" dirty="0" smtClean="0"/>
              <a:t>instituição)</a:t>
            </a:r>
          </a:p>
          <a:p>
            <a:pPr lvl="2"/>
            <a:r>
              <a:rPr lang="pt-BR" dirty="0" smtClean="0"/>
              <a:t>Podem </a:t>
            </a:r>
            <a:r>
              <a:rPr lang="pt-BR" dirty="0"/>
              <a:t>ser ações inovadoras ou que já tenham sido realizadas em outros </a:t>
            </a:r>
            <a:r>
              <a:rPr lang="pt-BR" dirty="0" smtClean="0"/>
              <a:t>anos</a:t>
            </a:r>
          </a:p>
          <a:p>
            <a:pPr lvl="2"/>
            <a:r>
              <a:rPr lang="pt-BR" dirty="0" smtClean="0"/>
              <a:t>Ex</a:t>
            </a:r>
            <a:r>
              <a:rPr lang="pt-BR" dirty="0"/>
              <a:t>: realização de feiras, participação em </a:t>
            </a:r>
            <a:r>
              <a:rPr lang="pt-BR" dirty="0" smtClean="0"/>
              <a:t>eventos</a:t>
            </a:r>
            <a:endParaRPr lang="pt-BR" dirty="0"/>
          </a:p>
          <a:p>
            <a:pPr lvl="1"/>
            <a:endParaRPr lang="pt-BR" dirty="0"/>
          </a:p>
        </p:txBody>
      </p:sp>
      <p:sp>
        <p:nvSpPr>
          <p:cNvPr id="8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Instituto Federal Sul-rio-grandense</a:t>
            </a:r>
            <a:endParaRPr lang="en-US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15" name="Retângulo 14"/>
          <p:cNvSpPr/>
          <p:nvPr/>
        </p:nvSpPr>
        <p:spPr>
          <a:xfrm>
            <a:off x="0" y="0"/>
            <a:ext cx="12192000" cy="211618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347C36"/>
              </a:solidFill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539933" y="396372"/>
            <a:ext cx="751352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dirty="0">
                <a:solidFill>
                  <a:schemeClr val="bg1"/>
                </a:solidFill>
                <a:latin typeface="Trebuchet MS" panose="020B0603020202020204" pitchFamily="34" charset="0"/>
              </a:rPr>
              <a:t/>
            </a:r>
            <a:br>
              <a:rPr lang="pt-BR" altLang="pt-BR" dirty="0">
                <a:solidFill>
                  <a:schemeClr val="bg1"/>
                </a:solidFill>
                <a:latin typeface="Trebuchet MS" panose="020B0603020202020204" pitchFamily="34" charset="0"/>
              </a:rPr>
            </a:br>
            <a:r>
              <a:rPr lang="pt-BR" altLang="pt-BR" sz="44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Planejamento Anual 2018</a:t>
            </a: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-83103" y="-390524"/>
            <a:ext cx="2787461" cy="375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58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102249" y="-211138"/>
            <a:ext cx="2787461" cy="375884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838200" y="2281881"/>
            <a:ext cx="10515600" cy="3895082"/>
          </a:xfrm>
        </p:spPr>
        <p:txBody>
          <a:bodyPr anchor="ctr">
            <a:normAutofit lnSpcReduction="10000"/>
          </a:bodyPr>
          <a:lstStyle/>
          <a:p>
            <a:r>
              <a:rPr lang="pt-BR" dirty="0" smtClean="0"/>
              <a:t>Não são consideradas ações do Plano de Ação:</a:t>
            </a:r>
          </a:p>
          <a:p>
            <a:endParaRPr lang="pt-BR" dirty="0"/>
          </a:p>
          <a:p>
            <a:pPr lvl="1"/>
            <a:r>
              <a:rPr lang="pt-BR" dirty="0" smtClean="0"/>
              <a:t>Aquelas </a:t>
            </a:r>
            <a:r>
              <a:rPr lang="pt-BR" dirty="0"/>
              <a:t>que estão estritamente relacionadas com as competências definidas no Regimento Interno da unidade ou que representam atividades de </a:t>
            </a:r>
            <a:r>
              <a:rPr lang="pt-BR" dirty="0" smtClean="0"/>
              <a:t>rotina</a:t>
            </a:r>
          </a:p>
          <a:p>
            <a:pPr lvl="2"/>
            <a:r>
              <a:rPr lang="pt-BR" dirty="0" smtClean="0"/>
              <a:t>Ex</a:t>
            </a:r>
            <a:r>
              <a:rPr lang="pt-BR" dirty="0"/>
              <a:t>: elaborar edital, encaminhar processo para licitação. </a:t>
            </a:r>
            <a:endParaRPr lang="pt-BR" dirty="0" smtClean="0"/>
          </a:p>
          <a:p>
            <a:pPr marL="457200" lvl="1" indent="0">
              <a:buNone/>
            </a:pPr>
            <a:endParaRPr lang="pt-BR" dirty="0"/>
          </a:p>
          <a:p>
            <a:pPr lvl="1"/>
            <a:r>
              <a:rPr lang="pt-BR" dirty="0" smtClean="0"/>
              <a:t>Aquelas </a:t>
            </a:r>
            <a:r>
              <a:rPr lang="pt-BR" dirty="0"/>
              <a:t>que, para a sua execução, exigem mais esforços de outra unidade do que da própria unidade </a:t>
            </a:r>
            <a:r>
              <a:rPr lang="pt-BR" dirty="0" smtClean="0"/>
              <a:t>proponente</a:t>
            </a:r>
          </a:p>
          <a:p>
            <a:pPr lvl="2"/>
            <a:r>
              <a:rPr lang="pt-BR" dirty="0" smtClean="0"/>
              <a:t>Ex</a:t>
            </a:r>
            <a:r>
              <a:rPr lang="pt-BR" dirty="0"/>
              <a:t>: solicitar ampliação do quadro de servidores, buscar junto à Reitoria recursos para a ampliação da infraestrutura física do câmpus. </a:t>
            </a:r>
          </a:p>
        </p:txBody>
      </p:sp>
      <p:sp>
        <p:nvSpPr>
          <p:cNvPr id="8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Instituto Federal Sul-rio-grandense</a:t>
            </a:r>
            <a:endParaRPr lang="en-US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15" name="Retângulo 14"/>
          <p:cNvSpPr/>
          <p:nvPr/>
        </p:nvSpPr>
        <p:spPr>
          <a:xfrm>
            <a:off x="0" y="0"/>
            <a:ext cx="12192000" cy="211618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347C36"/>
              </a:solidFill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539933" y="396372"/>
            <a:ext cx="751352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dirty="0">
                <a:solidFill>
                  <a:schemeClr val="bg1"/>
                </a:solidFill>
                <a:latin typeface="Trebuchet MS" panose="020B0603020202020204" pitchFamily="34" charset="0"/>
              </a:rPr>
              <a:t/>
            </a:r>
            <a:br>
              <a:rPr lang="pt-BR" altLang="pt-BR" dirty="0">
                <a:solidFill>
                  <a:schemeClr val="bg1"/>
                </a:solidFill>
                <a:latin typeface="Trebuchet MS" panose="020B0603020202020204" pitchFamily="34" charset="0"/>
              </a:rPr>
            </a:br>
            <a:r>
              <a:rPr lang="pt-BR" altLang="pt-BR" sz="44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Planejamento Anual 2018</a:t>
            </a: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-83103" y="-390524"/>
            <a:ext cx="2787461" cy="375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803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102249" y="-211138"/>
            <a:ext cx="2787461" cy="375884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838200" y="2281881"/>
            <a:ext cx="10515600" cy="3895082"/>
          </a:xfrm>
        </p:spPr>
        <p:txBody>
          <a:bodyPr anchor="ctr">
            <a:normAutofit/>
          </a:bodyPr>
          <a:lstStyle/>
          <a:p>
            <a:r>
              <a:rPr lang="pt-BR" dirty="0" smtClean="0"/>
              <a:t>Não são consideradas ações do Plano de Ação:</a:t>
            </a:r>
          </a:p>
          <a:p>
            <a:endParaRPr lang="pt-BR" dirty="0"/>
          </a:p>
          <a:p>
            <a:pPr lvl="1"/>
            <a:r>
              <a:rPr lang="pt-BR" dirty="0" smtClean="0"/>
              <a:t>Competências </a:t>
            </a:r>
            <a:r>
              <a:rPr lang="pt-BR" dirty="0"/>
              <a:t>regimentais e atividades de </a:t>
            </a:r>
            <a:r>
              <a:rPr lang="pt-BR" dirty="0" smtClean="0"/>
              <a:t>rotina</a:t>
            </a:r>
          </a:p>
          <a:p>
            <a:pPr lvl="2"/>
            <a:r>
              <a:rPr lang="pt-BR" dirty="0" smtClean="0"/>
              <a:t>Ex</a:t>
            </a:r>
            <a:r>
              <a:rPr lang="pt-BR" dirty="0"/>
              <a:t>: elaborar edital, encaminhar processo para </a:t>
            </a:r>
            <a:r>
              <a:rPr lang="pt-BR" dirty="0" smtClean="0"/>
              <a:t>licitação</a:t>
            </a:r>
          </a:p>
          <a:p>
            <a:pPr marL="457200" lvl="1" indent="0">
              <a:buNone/>
            </a:pPr>
            <a:endParaRPr lang="pt-BR" dirty="0"/>
          </a:p>
          <a:p>
            <a:pPr lvl="1"/>
            <a:r>
              <a:rPr lang="pt-BR" dirty="0" smtClean="0"/>
              <a:t>Aquelas </a:t>
            </a:r>
            <a:r>
              <a:rPr lang="pt-BR" dirty="0"/>
              <a:t>que, para a sua execução, exigem mais esforços de outra unidade do que da própria unidade </a:t>
            </a:r>
            <a:r>
              <a:rPr lang="pt-BR" dirty="0" smtClean="0"/>
              <a:t>proponente</a:t>
            </a:r>
          </a:p>
          <a:p>
            <a:pPr lvl="2"/>
            <a:r>
              <a:rPr lang="pt-BR" dirty="0" smtClean="0"/>
              <a:t>Ex</a:t>
            </a:r>
            <a:r>
              <a:rPr lang="pt-BR" dirty="0"/>
              <a:t>: solicitar ampliação do quadro de servidores, buscar junto à Reitoria recursos para a ampliação da infraestrutura física do </a:t>
            </a:r>
            <a:r>
              <a:rPr lang="pt-BR" dirty="0" smtClean="0"/>
              <a:t>câmpus</a:t>
            </a:r>
            <a:endParaRPr lang="pt-BR" dirty="0"/>
          </a:p>
        </p:txBody>
      </p:sp>
      <p:sp>
        <p:nvSpPr>
          <p:cNvPr id="8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Instituto Federal Sul-rio-grandense</a:t>
            </a:r>
            <a:endParaRPr lang="en-US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15" name="Retângulo 14"/>
          <p:cNvSpPr/>
          <p:nvPr/>
        </p:nvSpPr>
        <p:spPr>
          <a:xfrm>
            <a:off x="0" y="0"/>
            <a:ext cx="12192000" cy="2116182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347C36"/>
              </a:solidFill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539933" y="396372"/>
            <a:ext cx="751352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dirty="0">
                <a:solidFill>
                  <a:schemeClr val="bg1"/>
                </a:solidFill>
                <a:latin typeface="Trebuchet MS" panose="020B0603020202020204" pitchFamily="34" charset="0"/>
              </a:rPr>
              <a:t/>
            </a:r>
            <a:br>
              <a:rPr lang="pt-BR" altLang="pt-BR" dirty="0">
                <a:solidFill>
                  <a:schemeClr val="bg1"/>
                </a:solidFill>
                <a:latin typeface="Trebuchet MS" panose="020B0603020202020204" pitchFamily="34" charset="0"/>
              </a:rPr>
            </a:br>
            <a:r>
              <a:rPr lang="pt-BR" altLang="pt-BR" sz="44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Planejamento Anual 2018</a:t>
            </a: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516">
            <a:off x="-83103" y="-390524"/>
            <a:ext cx="2787461" cy="375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330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Personalizada 2">
      <a:dk1>
        <a:srgbClr val="454F59"/>
      </a:dk1>
      <a:lt1>
        <a:sysClr val="window" lastClr="FFFFFF"/>
      </a:lt1>
      <a:dk2>
        <a:srgbClr val="6A7887"/>
      </a:dk2>
      <a:lt2>
        <a:srgbClr val="E7E6E6"/>
      </a:lt2>
      <a:accent1>
        <a:srgbClr val="1D9A78"/>
      </a:accent1>
      <a:accent2>
        <a:srgbClr val="7BC68E"/>
      </a:accent2>
      <a:accent3>
        <a:srgbClr val="3F3F3F"/>
      </a:accent3>
      <a:accent4>
        <a:srgbClr val="3F3F3F"/>
      </a:accent4>
      <a:accent5>
        <a:srgbClr val="595959"/>
      </a:accent5>
      <a:accent6>
        <a:srgbClr val="595959"/>
      </a:accent6>
      <a:hlink>
        <a:srgbClr val="595959"/>
      </a:hlink>
      <a:folHlink>
        <a:srgbClr val="595959"/>
      </a:folHlink>
    </a:clrScheme>
    <a:fontScheme name="Trebuchet MS">
      <a:majorFont>
        <a:latin typeface="Trebuchet MS" panose="020B0603020202020204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3689</TotalTime>
  <Words>821</Words>
  <Application>Microsoft Office PowerPoint</Application>
  <PresentationFormat>Widescreen</PresentationFormat>
  <Paragraphs>156</Paragraphs>
  <Slides>15</Slides>
  <Notes>14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9" baseType="lpstr">
      <vt:lpstr>Arial</vt:lpstr>
      <vt:lpstr>Calibri</vt:lpstr>
      <vt:lpstr>Trebuchet MS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Cidadania e Diversidade na Rede Federal de EPT</dc:title>
  <dc:creator>Lisiane Correa Gomes Silveira</dc:creator>
  <cp:lastModifiedBy>Flavia Katrein da Costa</cp:lastModifiedBy>
  <cp:revision>145</cp:revision>
  <cp:lastPrinted>2017-09-04T20:22:33Z</cp:lastPrinted>
  <dcterms:created xsi:type="dcterms:W3CDTF">2015-05-22T17:18:56Z</dcterms:created>
  <dcterms:modified xsi:type="dcterms:W3CDTF">2017-09-04T21:32:39Z</dcterms:modified>
</cp:coreProperties>
</file>